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72" r:id="rId11"/>
    <p:sldId id="274" r:id="rId12"/>
    <p:sldId id="273" r:id="rId13"/>
    <p:sldId id="263" r:id="rId14"/>
    <p:sldId id="265" r:id="rId15"/>
    <p:sldId id="266" r:id="rId16"/>
    <p:sldId id="267" r:id="rId17"/>
    <p:sldId id="268" r:id="rId18"/>
    <p:sldId id="269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12" autoAdjust="0"/>
  </p:normalViewPr>
  <p:slideViewPr>
    <p:cSldViewPr>
      <p:cViewPr>
        <p:scale>
          <a:sx n="77" d="100"/>
          <a:sy n="77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Chip Designer</c:v>
                </c:pt>
                <c:pt idx="1">
                  <c:v>Aerospace Engineer</c:v>
                </c:pt>
                <c:pt idx="2">
                  <c:v>Accountant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7000</c:v>
                </c:pt>
                <c:pt idx="1">
                  <c:v>6000</c:v>
                </c:pt>
                <c:pt idx="2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India, Russia, and Phillipines respectively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Chip Designer</c:v>
                </c:pt>
                <c:pt idx="1">
                  <c:v>Aerospace Engineer</c:v>
                </c:pt>
                <c:pt idx="2">
                  <c:v>Accountant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1000</c:v>
                </c:pt>
                <c:pt idx="1">
                  <c:v>650</c:v>
                </c:pt>
                <c:pt idx="2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28288"/>
        <c:axId val="90587136"/>
      </c:barChart>
      <c:catAx>
        <c:axId val="90028288"/>
        <c:scaling>
          <c:orientation val="minMax"/>
        </c:scaling>
        <c:delete val="0"/>
        <c:axPos val="b"/>
        <c:majorTickMark val="out"/>
        <c:minorTickMark val="none"/>
        <c:tickLblPos val="nextTo"/>
        <c:crossAx val="90587136"/>
        <c:crosses val="autoZero"/>
        <c:auto val="1"/>
        <c:lblAlgn val="ctr"/>
        <c:lblOffset val="100"/>
        <c:noMultiLvlLbl val="0"/>
      </c:catAx>
      <c:valAx>
        <c:axId val="90587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0028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972FF-9166-44A8-B562-7118465E2FC2}" type="datetimeFigureOut">
              <a:rPr lang="en-US" smtClean="0"/>
              <a:t>12/28/2012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D3A3-3289-4C21-B945-59B1DAA2F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2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AF4E2-0895-46ED-8C86-B731F1AED537}" type="datetime1">
              <a:rPr lang="en-US" smtClean="0"/>
              <a:t>12/28/2012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3634-C275-43BA-A6B5-426D12EA065E}" type="datetime1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218-0572-42E1-B87D-329744436B58}" type="datetime1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D311-C11C-47E8-B21D-98299CF53232}" type="datetime1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5611-AAA2-45D9-B838-BB7B86612186}" type="datetime1">
              <a:rPr lang="en-US" smtClean="0"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80C1-4318-4EF7-B657-7A7FB4167978}" type="datetime1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3C24-8499-43D4-BED4-A5881EF9321F}" type="datetime1">
              <a:rPr lang="en-US" smtClean="0"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8CDD2-A14B-4D88-8209-4D0FBBE09A6E}" type="datetime1">
              <a:rPr lang="en-US" smtClean="0"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3103-5946-4DB9-8F9D-1CCFB82750C4}" type="datetime1">
              <a:rPr lang="en-US" smtClean="0"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0E6-7AC9-4FEB-A6AA-395A960E6D01}" type="datetime1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4DCB-FF29-4917-B3BC-95B89EC735A7}" type="datetime1">
              <a:rPr lang="en-US" smtClean="0"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6182EB-27E1-4F92-9926-6A808E82A2B8}" type="datetime1">
              <a:rPr lang="en-US" smtClean="0"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67A535-3E95-40DE-B861-5E8122B0C9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3429000" cy="914400"/>
          </a:xfrm>
        </p:spPr>
        <p:txBody>
          <a:bodyPr/>
          <a:lstStyle/>
          <a:p>
            <a:r>
              <a:rPr lang="en-US" dirty="0" smtClean="0"/>
              <a:t>Daniel H. Pink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396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 Whole New Mind </a:t>
            </a:r>
            <a:br>
              <a:rPr lang="en-US" dirty="0" smtClean="0"/>
            </a:br>
            <a:r>
              <a:rPr lang="en-US" sz="1800" dirty="0" smtClean="0"/>
              <a:t>Why Right Brainers Will Rule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67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 Concept, High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Touch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(continued)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10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High Concept is to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Create artistic and emotional beauty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Detect patterns and Opportunities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Craft a satisfying narrative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cs typeface="Times New Roman" pitchFamily="18" charset="0"/>
              </a:rPr>
              <a:t>Synthesise</a:t>
            </a:r>
            <a:endParaRPr lang="en-US" dirty="0" smtClean="0"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64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 Concept, High Touch</a:t>
            </a:r>
            <a:r>
              <a:rPr lang="en-US" sz="2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(continued)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11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pPr lvl="0">
              <a:lnSpc>
                <a:spcPct val="150000"/>
              </a:lnSpc>
              <a:buClr>
                <a:srgbClr val="D34817"/>
              </a:buClr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High Touch involves</a:t>
            </a:r>
          </a:p>
          <a:p>
            <a:pPr lvl="1">
              <a:lnSpc>
                <a:spcPct val="150000"/>
              </a:lnSpc>
              <a:buClr>
                <a:srgbClr val="9B2D1F"/>
              </a:buClr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Empathy</a:t>
            </a:r>
          </a:p>
          <a:p>
            <a:pPr lvl="1">
              <a:lnSpc>
                <a:spcPct val="150000"/>
              </a:lnSpc>
              <a:buClr>
                <a:srgbClr val="9B2D1F"/>
              </a:buClr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Human interaction</a:t>
            </a:r>
          </a:p>
          <a:p>
            <a:pPr lvl="1">
              <a:lnSpc>
                <a:spcPct val="150000"/>
              </a:lnSpc>
              <a:buClr>
                <a:srgbClr val="9B2D1F"/>
              </a:buClr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Joy</a:t>
            </a:r>
          </a:p>
          <a:p>
            <a:pPr lvl="1">
              <a:lnSpc>
                <a:spcPct val="150000"/>
              </a:lnSpc>
              <a:buClr>
                <a:srgbClr val="9B2D1F"/>
              </a:buClr>
            </a:pP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Purpose and Meaning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42755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327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High Concept, High Touch </a:t>
            </a:r>
            <a:r>
              <a:rPr lang="en-US" sz="3100" dirty="0" smtClean="0"/>
              <a:t>(continued)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12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Yale and UCLA Medicine </a:t>
            </a:r>
            <a:r>
              <a:rPr lang="en-US" sz="2400" dirty="0" err="1" smtClean="0">
                <a:cs typeface="Times New Roman" pitchFamily="18" charset="0"/>
              </a:rPr>
              <a:t>programmes</a:t>
            </a:r>
            <a:endParaRPr lang="en-US" sz="2400" dirty="0" smtClean="0"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MBAs vs. MFAs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IQ vs. EQ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1600" dirty="0" smtClean="0">
                <a:cs typeface="Times New Roman" pitchFamily="18" charset="0"/>
              </a:rPr>
              <a:t>50 to 60 percent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1600" dirty="0" smtClean="0">
                <a:cs typeface="Times New Roman" pitchFamily="18" charset="0"/>
              </a:rPr>
              <a:t>35 to 45 percent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1600" dirty="0" smtClean="0">
                <a:cs typeface="Times New Roman" pitchFamily="18" charset="0"/>
              </a:rPr>
              <a:t>23 to 29 percent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lphaLcPeriod"/>
            </a:pPr>
            <a:r>
              <a:rPr lang="en-US" sz="1600" dirty="0" smtClean="0">
                <a:cs typeface="Times New Roman" pitchFamily="18" charset="0"/>
              </a:rPr>
              <a:t>15 to 20 percent</a:t>
            </a:r>
          </a:p>
          <a:p>
            <a:pPr marL="571500" indent="-514350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Meaning and Money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638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PART TWO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The Six Senses</a:t>
            </a:r>
            <a:br>
              <a:rPr lang="en-US" sz="6700" dirty="0" smtClean="0"/>
            </a:br>
            <a:r>
              <a:rPr lang="en-US" sz="3100" dirty="0" smtClean="0"/>
              <a:t>R-Directed Aptitudes</a:t>
            </a:r>
            <a:endParaRPr lang="en-US" sz="31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13</a:t>
            </a:fld>
            <a:r>
              <a:rPr lang="en-US" dirty="0" smtClean="0"/>
              <a:t>/20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0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29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14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7543800" cy="4953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“I think designers are the alchemists of the future.” </a:t>
            </a:r>
            <a:r>
              <a:rPr lang="en-US" sz="2000" dirty="0" smtClean="0">
                <a:cs typeface="Times New Roman" pitchFamily="18" charset="0"/>
              </a:rPr>
              <a:t>Richard </a:t>
            </a:r>
            <a:r>
              <a:rPr lang="en-US" sz="2000" dirty="0" err="1" smtClean="0">
                <a:cs typeface="Times New Roman" pitchFamily="18" charset="0"/>
              </a:rPr>
              <a:t>Koshalek</a:t>
            </a:r>
            <a:r>
              <a:rPr lang="en-US" sz="2000" dirty="0" smtClean="0">
                <a:cs typeface="Times New Roman" pitchFamily="18" charset="0"/>
              </a:rPr>
              <a:t>, President, Art Center College of Design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CHAD – solving problems, understanding others, and appreciating the world around oneself.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The Democracy of Design – fonts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Health Care research</a:t>
            </a:r>
          </a:p>
          <a:p>
            <a:pPr>
              <a:lnSpc>
                <a:spcPct val="160000"/>
              </a:lnSpc>
            </a:pPr>
            <a:r>
              <a:rPr lang="en-US" sz="2400" dirty="0" smtClean="0">
                <a:cs typeface="Times New Roman" pitchFamily="18" charset="0"/>
              </a:rPr>
              <a:t>Al Gore vs. Bush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308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15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Fact vs. Story</a:t>
            </a:r>
          </a:p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The ability to place facts in </a:t>
            </a:r>
            <a:r>
              <a:rPr lang="en-US" sz="3100" i="1" dirty="0" smtClean="0">
                <a:cs typeface="Times New Roman" pitchFamily="18" charset="0"/>
              </a:rPr>
              <a:t>context </a:t>
            </a:r>
            <a:r>
              <a:rPr lang="en-US" sz="3100" dirty="0" smtClean="0">
                <a:cs typeface="Times New Roman" pitchFamily="18" charset="0"/>
              </a:rPr>
              <a:t>and to deliver them with </a:t>
            </a:r>
            <a:r>
              <a:rPr lang="en-US" sz="3100" i="1" dirty="0" smtClean="0">
                <a:cs typeface="Times New Roman" pitchFamily="18" charset="0"/>
              </a:rPr>
              <a:t>emotional impact</a:t>
            </a:r>
            <a:r>
              <a:rPr lang="en-US" sz="3100" dirty="0">
                <a:cs typeface="Times New Roman" pitchFamily="18" charset="0"/>
              </a:rPr>
              <a:t> </a:t>
            </a:r>
            <a:r>
              <a:rPr lang="en-US" sz="3100" dirty="0" smtClean="0">
                <a:cs typeface="Times New Roman" pitchFamily="18" charset="0"/>
              </a:rPr>
              <a:t>– story.</a:t>
            </a:r>
          </a:p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E. M. Forster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100" dirty="0" smtClean="0">
                <a:cs typeface="Times New Roman" pitchFamily="18" charset="0"/>
              </a:rPr>
              <a:t>“The queen died and the king died.”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100" dirty="0" smtClean="0">
                <a:cs typeface="Times New Roman" pitchFamily="18" charset="0"/>
              </a:rPr>
              <a:t>“The queen died and the king died of a broken heart.”</a:t>
            </a:r>
          </a:p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Robert </a:t>
            </a:r>
            <a:r>
              <a:rPr lang="en-US" sz="3100" dirty="0" err="1" smtClean="0">
                <a:cs typeface="Times New Roman" pitchFamily="18" charset="0"/>
              </a:rPr>
              <a:t>Mckee</a:t>
            </a:r>
            <a:r>
              <a:rPr lang="en-US" sz="3100" dirty="0" smtClean="0">
                <a:cs typeface="Times New Roman" pitchFamily="18" charset="0"/>
              </a:rPr>
              <a:t> – the screenplay teacher</a:t>
            </a:r>
          </a:p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Story and the organizational culture</a:t>
            </a:r>
          </a:p>
          <a:p>
            <a:pPr>
              <a:lnSpc>
                <a:spcPct val="150000"/>
              </a:lnSpc>
            </a:pPr>
            <a:r>
              <a:rPr lang="en-US" sz="3100" dirty="0" smtClean="0">
                <a:cs typeface="Times New Roman" pitchFamily="18" charset="0"/>
              </a:rPr>
              <a:t>Story of healing – the narrative medicine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55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16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What is ‘Symphony’?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Seeing Relationships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Drawing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Boundary Crosser 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Inventor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dirty="0">
                <a:cs typeface="Times New Roman" pitchFamily="18" charset="0"/>
              </a:rPr>
              <a:t>M</a:t>
            </a:r>
            <a:r>
              <a:rPr lang="en-US" sz="2400" dirty="0" smtClean="0">
                <a:cs typeface="Times New Roman" pitchFamily="18" charset="0"/>
              </a:rPr>
              <a:t>etaphor Maker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Seeing the big Picture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Symphony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62888"/>
            <a:ext cx="2286000" cy="633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602468"/>
            <a:ext cx="2057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Negative Space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4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33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17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To stand in someone else’s shoes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Facial Expressions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Ekman and Darwin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A whole new health care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Men, women and empathy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Empathize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Volunteer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71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18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Madan</a:t>
            </a:r>
            <a:r>
              <a:rPr lang="en-US" sz="2400" dirty="0" smtClean="0"/>
              <a:t> </a:t>
            </a:r>
            <a:r>
              <a:rPr lang="en-US" sz="2400" dirty="0" err="1" smtClean="0"/>
              <a:t>Kataria</a:t>
            </a:r>
            <a:r>
              <a:rPr lang="en-US" sz="2400" dirty="0" smtClean="0"/>
              <a:t> vs. Ford Motor Company of 1930s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Games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America’s Army </a:t>
            </a:r>
            <a:r>
              <a:rPr lang="en-US" dirty="0" smtClean="0"/>
              <a:t>by </a:t>
            </a:r>
            <a:r>
              <a:rPr lang="en-US" u="sng" dirty="0" smtClean="0"/>
              <a:t>America’s Army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Humour</a:t>
            </a:r>
            <a:r>
              <a:rPr lang="en-US" sz="2400" dirty="0" smtClean="0"/>
              <a:t> and the Right Brain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Joyfulness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Laughter</a:t>
            </a: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461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19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Victor </a:t>
            </a:r>
            <a:r>
              <a:rPr lang="en-US" sz="2400" dirty="0" err="1" smtClean="0"/>
              <a:t>Frankl</a:t>
            </a:r>
            <a:endParaRPr lang="en-US" sz="2400" dirty="0"/>
          </a:p>
          <a:p>
            <a:pPr lvl="2">
              <a:lnSpc>
                <a:spcPct val="150000"/>
              </a:lnSpc>
            </a:pPr>
            <a:r>
              <a:rPr lang="en-US" dirty="0" smtClean="0"/>
              <a:t>Logos at Auschwitz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Taking Spirituality Seriously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Dalai Lama at MIT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Medicine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Taking Happiness Seriously</a:t>
            </a:r>
          </a:p>
          <a:p>
            <a:pPr marL="594360" lvl="2" indent="0">
              <a:lnSpc>
                <a:spcPct val="150000"/>
              </a:lnSpc>
              <a:buNone/>
            </a:pPr>
            <a:r>
              <a:rPr lang="en-US" i="1" u="sng" dirty="0" smtClean="0"/>
              <a:t>“You’re not going to find the meaning of life hidden under a rock written by someone else. You’ll only find it by giving meaning to life from inside yourself.” </a:t>
            </a:r>
            <a:r>
              <a:rPr lang="en-US" dirty="0" smtClean="0"/>
              <a:t>– Dr. Robert Firestone, author and psychotherapist. </a:t>
            </a:r>
          </a:p>
          <a:p>
            <a:pPr marL="594360" lvl="2" indent="0">
              <a:lnSpc>
                <a:spcPct val="150000"/>
              </a:lnSpc>
              <a:buNone/>
            </a:pPr>
            <a:endParaRPr lang="en-US" dirty="0" smtClean="0"/>
          </a:p>
          <a:p>
            <a:pPr lvl="2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64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152400"/>
            <a:ext cx="8686800" cy="45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A Whole New </a:t>
            </a:r>
            <a:r>
              <a:rPr lang="en-US" sz="3200" i="1" dirty="0" smtClean="0">
                <a:solidFill>
                  <a:schemeClr val="bg1"/>
                </a:solidFill>
              </a:rPr>
              <a:t>Mind – Daniel Pink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2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400" dirty="0" smtClean="0"/>
              <a:t>In this book, the author has tried to convince the readers that we are experiencing a transition to a new age, which he calls ‘The Conceptual Age’, and tries to equip us with abilities that a person needs in order to excel in this new 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385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20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Transition to the Conceptual 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Reasons – Asia, Automation, Abundance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Right Brain tools for dominance: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Design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Story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Symphony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Empathy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Play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Meaning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26" y="30399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20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 Whole New Mind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3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648200" cy="354171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sz="2000" b="1" i="1" u="sng" dirty="0" smtClean="0"/>
          </a:p>
          <a:p>
            <a:pPr marL="0" indent="0">
              <a:lnSpc>
                <a:spcPct val="170000"/>
              </a:lnSpc>
              <a:buNone/>
            </a:pPr>
            <a:endParaRPr lang="en-US" sz="1400" dirty="0" smtClean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7088"/>
              </p:ext>
            </p:extLst>
          </p:nvPr>
        </p:nvGraphicFramePr>
        <p:xfrm>
          <a:off x="152400" y="1371601"/>
          <a:ext cx="8839201" cy="457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33"/>
                <a:gridCol w="2919571"/>
                <a:gridCol w="965470"/>
                <a:gridCol w="713213"/>
                <a:gridCol w="2656686"/>
                <a:gridCol w="941028"/>
              </a:tblGrid>
              <a:tr h="4902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 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Slide No.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 No.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Slide No.</a:t>
                      </a:r>
                      <a:endParaRPr lang="en-US" sz="1600" dirty="0"/>
                    </a:p>
                  </a:txBody>
                  <a:tcPr/>
                </a:tc>
              </a:tr>
              <a:tr h="490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Conceptual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Six Senses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2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Right Brain Rising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 anchor="ctr"/>
                </a:tc>
              </a:tr>
              <a:tr h="4902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Abundance and 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anchor="ctr"/>
                </a:tc>
              </a:tr>
              <a:tr h="4902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Automation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Symphony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</a:tr>
              <a:tr h="6501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High Concept,</a:t>
                      </a:r>
                      <a:r>
                        <a:rPr lang="en-US" baseline="0" dirty="0" smtClean="0"/>
                        <a:t> High 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Empathy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anchor="ctr"/>
                </a:tc>
              </a:tr>
              <a:tr h="4902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 anchor="ctr"/>
                </a:tc>
              </a:tr>
              <a:tr h="4902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 anchor="ctr"/>
                </a:tc>
              </a:tr>
              <a:tr h="490226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Summary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  Slide No. 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8612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PART 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The Conceptual 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4</a:t>
            </a:fld>
            <a:r>
              <a:rPr lang="en-US" dirty="0" smtClean="0"/>
              <a:t>/20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184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Brain Rising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5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Left vs. Right Brain – the old conception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conflict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Real Stuff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Contralateral Localization of Bodily Functions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Sequential versus Simultaneous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Text versus Context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Analysis versus Synthesis</a:t>
            </a:r>
          </a:p>
          <a:p>
            <a:pPr lvl="1"/>
            <a:endParaRPr lang="en-US" dirty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7070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376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Abundance and Asia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6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0104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Distinguishing factors required amid abundance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Shopping Malls and Designer Products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Asia – Outsourcing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Forester Research Statistics: 3.3 million white collar jobs, costing $136 billion, will shift from U.S. to low cost countries by 2015</a:t>
            </a:r>
            <a:endParaRPr lang="en-US" dirty="0"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156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Salary Comparison </a:t>
            </a:r>
            <a:r>
              <a:rPr lang="en-US" sz="2400" dirty="0" smtClean="0"/>
              <a:t>(Dollars per Month)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7</a:t>
            </a:fld>
            <a:r>
              <a:rPr lang="en-US" dirty="0" smtClean="0"/>
              <a:t>/20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0532182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56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Automation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8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tale of John Henry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The Chess Master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itchFamily="18" charset="0"/>
              </a:rPr>
              <a:t>Super Computers, Software, and Websites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Medicine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Accounting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Law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cs typeface="Times New Roman" pitchFamily="18" charset="0"/>
              </a:rPr>
              <a:t>Programming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5562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821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Concept, High Touch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7A535-3E95-40DE-B861-5E8122B0C98B}" type="slidenum">
              <a:rPr lang="en-US" smtClean="0"/>
              <a:t>9</a:t>
            </a:fld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Agricultural Age to The Concept Age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90801"/>
            <a:ext cx="3276600" cy="314239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3505200" cy="314239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0399"/>
            <a:ext cx="869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85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274</TotalTime>
  <Words>689</Words>
  <Application>Microsoft Office PowerPoint</Application>
  <PresentationFormat>On-screen Show (4:3)</PresentationFormat>
  <Paragraphs>179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A Whole New Mind  Why Right Brainers Will Rule the Future</vt:lpstr>
      <vt:lpstr>Overview of The Book</vt:lpstr>
      <vt:lpstr>Contents</vt:lpstr>
      <vt:lpstr>PART ONE The Conceptual Age</vt:lpstr>
      <vt:lpstr>Right Brain Rising</vt:lpstr>
      <vt:lpstr>Abundance and Asia</vt:lpstr>
      <vt:lpstr>Salary Comparison (Dollars per Month)</vt:lpstr>
      <vt:lpstr>Automation</vt:lpstr>
      <vt:lpstr>High Concept, High Touch</vt:lpstr>
      <vt:lpstr>High Concept, High Touch(continued)</vt:lpstr>
      <vt:lpstr>High Concept, High Touch(continued)</vt:lpstr>
      <vt:lpstr>High Concept, High Touch (continued)</vt:lpstr>
      <vt:lpstr>PART TWO The Six Senses R-Directed Aptitudes</vt:lpstr>
      <vt:lpstr>Design</vt:lpstr>
      <vt:lpstr>Story</vt:lpstr>
      <vt:lpstr>Symphony</vt:lpstr>
      <vt:lpstr>Empathy</vt:lpstr>
      <vt:lpstr>Play</vt:lpstr>
      <vt:lpstr>Meaning</vt:lpstr>
      <vt:lpstr>Summary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Whole New Mind</dc:title>
  <dc:creator>fatima</dc:creator>
  <cp:lastModifiedBy>INFO TECH COMPPUTERS</cp:lastModifiedBy>
  <cp:revision>122</cp:revision>
  <dcterms:created xsi:type="dcterms:W3CDTF">2012-08-31T13:18:34Z</dcterms:created>
  <dcterms:modified xsi:type="dcterms:W3CDTF">2012-12-28T10:16:06Z</dcterms:modified>
</cp:coreProperties>
</file>